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474" r:id="rId3"/>
    <p:sldId id="475" r:id="rId4"/>
    <p:sldId id="506" r:id="rId5"/>
    <p:sldId id="477" r:id="rId6"/>
    <p:sldId id="478" r:id="rId7"/>
    <p:sldId id="479" r:id="rId8"/>
    <p:sldId id="480" r:id="rId9"/>
    <p:sldId id="482" r:id="rId10"/>
    <p:sldId id="445" r:id="rId11"/>
    <p:sldId id="390" r:id="rId12"/>
    <p:sldId id="372" r:id="rId13"/>
    <p:sldId id="389" r:id="rId14"/>
    <p:sldId id="375" r:id="rId15"/>
    <p:sldId id="392" r:id="rId16"/>
    <p:sldId id="511" r:id="rId17"/>
    <p:sldId id="483" r:id="rId18"/>
    <p:sldId id="335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94" r:id="rId30"/>
    <p:sldId id="495" r:id="rId31"/>
    <p:sldId id="510" r:id="rId32"/>
    <p:sldId id="496" r:id="rId33"/>
    <p:sldId id="497" r:id="rId34"/>
    <p:sldId id="499" r:id="rId35"/>
    <p:sldId id="500" r:id="rId36"/>
    <p:sldId id="501" r:id="rId37"/>
    <p:sldId id="502" r:id="rId38"/>
    <p:sldId id="503" r:id="rId39"/>
    <p:sldId id="339" r:id="rId40"/>
    <p:sldId id="314" r:id="rId41"/>
    <p:sldId id="504" r:id="rId42"/>
    <p:sldId id="505" r:id="rId43"/>
    <p:sldId id="507" r:id="rId44"/>
    <p:sldId id="508" r:id="rId45"/>
    <p:sldId id="509" r:id="rId46"/>
    <p:sldId id="512" r:id="rId47"/>
    <p:sldId id="293" r:id="rId48"/>
    <p:sldId id="295" r:id="rId49"/>
    <p:sldId id="29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6047"/>
  </p:normalViewPr>
  <p:slideViewPr>
    <p:cSldViewPr snapToGrid="0" snapToObjects="1">
      <p:cViewPr varScale="1">
        <p:scale>
          <a:sx n="84" d="100"/>
          <a:sy n="84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DAFD6-3024-2643-A64D-143E6F8898F4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6658-E184-D442-8C0F-CAF2A99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C111-968F-4DFF-B1F0-9954B2241F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6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EE60-7AA1-3847-B113-B43461E94D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273F-55D4-6C44-8A5F-B4ADA2B11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71FE4-B4CA-7B4C-BE78-315FFA00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157D7-C0EB-9D48-88FB-901581B8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01627-6EC4-C748-85F7-6C70E62D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FEB9-6611-3E4F-B553-0C87CC4A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5B2E-C37C-EE4D-88E1-871B3DF0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20A60-1E27-7D49-B455-A601C9F4B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5BA4-F1C9-C241-9837-D91D6EE0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7709C-6473-B344-9045-263DBEA4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2DFBD-D140-8C41-8332-78B1120B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7AB41-FB60-B540-B6B6-1B0657A33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60BDD-A419-2C4A-8EC3-A218D7716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E8CFC-A9D0-C045-811C-FAC5237E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B73EF-DF88-444F-92A0-6E0464C6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19779-D68B-D242-9052-502B74C6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A325-6FD4-3D45-8752-7D84349A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65FF-1FA4-5140-9DFC-F5397D50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F73E-6D39-D54F-AE90-C1D45DA7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21065-CA46-4D44-A29C-5DCC17AF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2656-AECE-7043-84E4-5506ED3E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4256-0C9A-4B4F-9AD3-FF51C20F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DC349-DCED-274F-B8BF-FF93FFE4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2C1D-F45E-EC46-884C-403EB95F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BBF0E-728F-0941-AC28-B2BA3822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D50D3-CAAF-1845-8AE7-B133BE8F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8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D848-C142-8C4F-8280-233612A3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0DA0-E5A7-854C-BC46-FAD284AB0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6AA63-E35A-E249-904B-5D000F839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C7591-323E-3742-9BAB-926A8B2F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6A1DD-03AD-7E44-9E6F-8477D8B1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E28B9-7AEF-AD4B-84DA-DEB61EAE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5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ACFD-B338-7440-86CE-7F18B74F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F9BFF-FFFF-9E4B-8D15-0D10C38EB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D9F73-8581-E447-8F09-E0D32809A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D7786-365D-F44F-8937-22090A887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A22A6-8910-C34A-B310-468C67C4B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9E447-ED27-DB48-843C-1D6EF61E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D8747-243F-4B41-8A31-B280D4D5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46531-00AC-E14C-9AD1-237B096F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4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6237-B971-E445-A820-B577D014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89FC5-0F0C-3645-98A2-462BC2B0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F2213-AD8E-EB48-B87F-E1B0BAC1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4D952-0972-8843-861C-DE8B5E8B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010AC-90DE-234A-9185-B504BC54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41093-98FC-6C4A-A249-30CE8F2E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C93E-22E3-E24F-A49F-1304A5E8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9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7D92-776B-DE42-B95F-2C07769B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1396F-7CF2-3544-AB56-3DA51FA7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E3E8-9D52-344A-B5FA-EDC3FFD44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F0F07-10AC-4E48-A580-FEA415F1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ACC98-7B8E-1747-A844-34931D9B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9C441-E88C-6E48-B440-5EB53940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87B3-B9C7-3E4A-9736-857B01B5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FFCEF-C6B8-1242-8300-26446673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A6CED-D8EB-F447-BD4F-D221E700D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E6CAF-569B-9F42-960B-94B434F5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1C875-F1B0-D648-8E3D-AF111E2D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BAFC3-7E9E-E549-9CA3-F503D5A7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1A67A-2FF6-FE4E-869C-207F6C8D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505CC-1819-D947-8B2A-67A39EC3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1B926-2885-0D46-A32F-DD18FDD22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89A32-46D1-C940-B4CF-32B16BBAE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B6233-3167-BD4C-80E8-CF43BF780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6676-5E91-3141-B01B-EAC6BB87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4EE3-81F9-8C41-A4DA-199F41FA5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Cirrhotic patient for Emergent Obstructed Inguinal hernia repair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0BE67-71D4-0042-BD75-659F8E3F9C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Madhusudhan</a:t>
            </a:r>
            <a:r>
              <a:rPr lang="en-US" dirty="0"/>
              <a:t> </a:t>
            </a:r>
            <a:r>
              <a:rPr lang="en-US" dirty="0" err="1"/>
              <a:t>Upadhya</a:t>
            </a:r>
            <a:r>
              <a:rPr lang="en-US" dirty="0"/>
              <a:t>  &amp; Dr. Lakshmi Kumar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04D86-82A3-1D4C-A2C8-CFA52E32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5DDE-ADBB-0547-9B84-66E0CCBA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3A336-02AE-C340-BF00-75419BF5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4204-8D26-B849-8692-20622B52A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3:Pathophysiology of alcoholic cirrhosis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DB90-79E9-1E40-8603-9039BF009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8631-CC58-5B43-9966-9BFF3494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Very common !</a:t>
            </a:r>
          </a:p>
        </p:txBody>
      </p:sp>
      <p:pic>
        <p:nvPicPr>
          <p:cNvPr id="47107" name="Picture 2" descr="C:\Documents and Settings\Dr Lakshmi\My Documents\Downloads\Chivas regal.jpg">
            <a:extLst>
              <a:ext uri="{FF2B5EF4-FFF2-40B4-BE49-F238E27FC236}">
                <a16:creationId xmlns:a16="http://schemas.microsoft.com/office/drawing/2014/main" id="{1A322BEC-8737-8D42-936A-F89CAC1648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03326"/>
            <a:ext cx="3124200" cy="3749675"/>
          </a:xfrm>
          <a:noFill/>
        </p:spPr>
      </p:pic>
      <p:pic>
        <p:nvPicPr>
          <p:cNvPr id="47108" name="Picture 3" descr="C:\Documents and Settings\Dr Lakshmi\My Documents\Downloads\doc treating alcoholic hepatitis.jpg">
            <a:extLst>
              <a:ext uri="{FF2B5EF4-FFF2-40B4-BE49-F238E27FC236}">
                <a16:creationId xmlns:a16="http://schemas.microsoft.com/office/drawing/2014/main" id="{85F32B5C-778A-D84A-8D2A-78D49F6D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52" y="2528888"/>
            <a:ext cx="5016249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Date Placeholder 5">
            <a:extLst>
              <a:ext uri="{FF2B5EF4-FFF2-40B4-BE49-F238E27FC236}">
                <a16:creationId xmlns:a16="http://schemas.microsoft.com/office/drawing/2014/main" id="{B063E654-925B-A644-BD77-D698C961AB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1200">
                <a:solidFill>
                  <a:srgbClr val="3F3F3F"/>
                </a:solidFill>
              </a:rPr>
              <a:t>2/23/20</a:t>
            </a:r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47110" name="Slide Number Placeholder 6">
            <a:extLst>
              <a:ext uri="{FF2B5EF4-FFF2-40B4-BE49-F238E27FC236}">
                <a16:creationId xmlns:a16="http://schemas.microsoft.com/office/drawing/2014/main" id="{EB2CAB03-C1C7-E34A-84B8-CC988A0F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3996C2-E7B8-3C45-9D12-6014D4DA4425}" type="slidenum">
              <a:rPr lang="en-US" altLang="en-US" sz="1200">
                <a:solidFill>
                  <a:srgbClr val="3F3F3F"/>
                </a:solidFill>
              </a:rPr>
              <a:pPr/>
              <a:t>11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AE980-3D9D-5C4C-9883-BBD68834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CBE PG CME</a:t>
            </a:r>
          </a:p>
        </p:txBody>
      </p:sp>
    </p:spTree>
    <p:extLst>
      <p:ext uri="{BB962C8B-B14F-4D97-AF65-F5344CB8AC3E}">
        <p14:creationId xmlns:p14="http://schemas.microsoft.com/office/powerpoint/2010/main" val="249919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B570-DCA0-8240-9238-B77162A1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</a:rPr>
              <a:t>Alcoholic Hepatitis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EEE0E741-3A0A-9543-8A47-35DF19DD7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8" y="1524000"/>
            <a:ext cx="7848600" cy="4953000"/>
          </a:xfrm>
          <a:noFill/>
        </p:spPr>
      </p:pic>
      <p:sp>
        <p:nvSpPr>
          <p:cNvPr id="49156" name="Date Placeholder 3">
            <a:extLst>
              <a:ext uri="{FF2B5EF4-FFF2-40B4-BE49-F238E27FC236}">
                <a16:creationId xmlns:a16="http://schemas.microsoft.com/office/drawing/2014/main" id="{CB017893-A3C3-5442-AAEC-908CA08F88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1200">
                <a:solidFill>
                  <a:srgbClr val="3F3F3F"/>
                </a:solidFill>
              </a:rPr>
              <a:t>2/23/20</a:t>
            </a:r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7D95F398-DB1F-3E4D-9753-32742DFC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9AE099-FC28-6947-A0B4-1DBA8E96F811}" type="slidenum">
              <a:rPr lang="en-US" altLang="en-US" sz="1200">
                <a:solidFill>
                  <a:srgbClr val="3F3F3F"/>
                </a:solidFill>
              </a:rPr>
              <a:pPr/>
              <a:t>12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119CF-370A-044A-A194-2C82E00B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CBE PG CME</a:t>
            </a:r>
          </a:p>
        </p:txBody>
      </p:sp>
    </p:spTree>
    <p:extLst>
      <p:ext uri="{BB962C8B-B14F-4D97-AF65-F5344CB8AC3E}">
        <p14:creationId xmlns:p14="http://schemas.microsoft.com/office/powerpoint/2010/main" val="403182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947B-15BA-E945-A61A-D3D3E386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Manifestations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C75122D9-D1A9-9041-9B98-A29AABEBC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Steatosis : resolves on abstinence from alcohol.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Enzymes may be elevated.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Alcoholic hepatitis: jaundice  and fever. Occurs several years after intake of alcohol.</a:t>
            </a:r>
          </a:p>
        </p:txBody>
      </p:sp>
      <p:sp>
        <p:nvSpPr>
          <p:cNvPr id="48131" name="Date Placeholder 3">
            <a:extLst>
              <a:ext uri="{FF2B5EF4-FFF2-40B4-BE49-F238E27FC236}">
                <a16:creationId xmlns:a16="http://schemas.microsoft.com/office/drawing/2014/main" id="{2626241D-F452-5A4D-9AFD-9213142EF5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1200">
                <a:solidFill>
                  <a:srgbClr val="3F3F3F"/>
                </a:solidFill>
              </a:rPr>
              <a:t>2/23/20</a:t>
            </a:r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9ACA-A78A-2240-9627-A960199B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CBE PG CME</a:t>
            </a:r>
          </a:p>
        </p:txBody>
      </p:sp>
      <p:sp>
        <p:nvSpPr>
          <p:cNvPr id="48133" name="Slide Number Placeholder 5">
            <a:extLst>
              <a:ext uri="{FF2B5EF4-FFF2-40B4-BE49-F238E27FC236}">
                <a16:creationId xmlns:a16="http://schemas.microsoft.com/office/drawing/2014/main" id="{434EDF14-73DB-6E4F-8AC8-69C94961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5A08C6-6D89-3E4B-88A3-D33263F6CC67}" type="slidenum">
              <a:rPr lang="en-US" altLang="en-US" sz="1200">
                <a:solidFill>
                  <a:srgbClr val="3F3F3F"/>
                </a:solidFill>
              </a:rPr>
              <a:pPr/>
              <a:t>13</a:t>
            </a:fld>
            <a:endParaRPr lang="en-US" alt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5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65B3-4C8E-4A47-B42F-0C331ECB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Alcohol &amp; </a:t>
            </a:r>
            <a:r>
              <a:rPr lang="en-US" dirty="0" err="1">
                <a:ea typeface="+mj-ea"/>
              </a:rPr>
              <a:t>hepatocyte</a:t>
            </a:r>
            <a:r>
              <a:rPr lang="en-US" dirty="0">
                <a:ea typeface="+mj-ea"/>
              </a:rPr>
              <a:t> Injury</a:t>
            </a:r>
          </a:p>
        </p:txBody>
      </p:sp>
      <p:pic>
        <p:nvPicPr>
          <p:cNvPr id="50178" name="Picture 2" descr="C:\Documents and Settings\Dr Lakshmi\My Documents\Downloads\Alcohol &amp; liver injury.gif">
            <a:extLst>
              <a:ext uri="{FF2B5EF4-FFF2-40B4-BE49-F238E27FC236}">
                <a16:creationId xmlns:a16="http://schemas.microsoft.com/office/drawing/2014/main" id="{4CF0BF7D-B669-2B45-B65D-29F39C61A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82776"/>
            <a:ext cx="6858000" cy="4410075"/>
          </a:xfrm>
          <a:noFill/>
        </p:spPr>
      </p:pic>
      <p:sp>
        <p:nvSpPr>
          <p:cNvPr id="50179" name="Date Placeholder 3">
            <a:extLst>
              <a:ext uri="{FF2B5EF4-FFF2-40B4-BE49-F238E27FC236}">
                <a16:creationId xmlns:a16="http://schemas.microsoft.com/office/drawing/2014/main" id="{3165A3A4-F61B-0D48-A149-AB8A4BC1F8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1200">
                <a:solidFill>
                  <a:srgbClr val="3F3F3F"/>
                </a:solidFill>
              </a:rPr>
              <a:t>2/23/20</a:t>
            </a:r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D848F966-BF42-7248-8318-34036631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29C0CF-20D9-1049-828B-86B6A9D420C7}" type="slidenum">
              <a:rPr lang="en-US" altLang="en-US" sz="1200">
                <a:solidFill>
                  <a:srgbClr val="3F3F3F"/>
                </a:solidFill>
              </a:rPr>
              <a:pPr/>
              <a:t>14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BC879-1F16-B643-A737-D92BE409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CBE PG CME</a:t>
            </a:r>
          </a:p>
        </p:txBody>
      </p:sp>
    </p:spTree>
    <p:extLst>
      <p:ext uri="{BB962C8B-B14F-4D97-AF65-F5344CB8AC3E}">
        <p14:creationId xmlns:p14="http://schemas.microsoft.com/office/powerpoint/2010/main" val="307981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B518-2145-B54B-B905-F04C0800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HPE in alcoholic hepatitis</a:t>
            </a:r>
          </a:p>
        </p:txBody>
      </p:sp>
      <p:sp>
        <p:nvSpPr>
          <p:cNvPr id="52227" name="Date Placeholder 3">
            <a:extLst>
              <a:ext uri="{FF2B5EF4-FFF2-40B4-BE49-F238E27FC236}">
                <a16:creationId xmlns:a16="http://schemas.microsoft.com/office/drawing/2014/main" id="{5EE675B8-9A00-4B41-AED1-30D1160AA7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1200">
                <a:solidFill>
                  <a:srgbClr val="3F3F3F"/>
                </a:solidFill>
              </a:rPr>
              <a:t>2/23/20</a:t>
            </a:r>
            <a:endParaRPr lang="en-US" altLang="en-US" sz="1200">
              <a:solidFill>
                <a:srgbClr val="3F3F3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7592-7B84-7C40-B018-A1148AC0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CBE PG CME</a:t>
            </a:r>
          </a:p>
        </p:txBody>
      </p:sp>
      <p:sp>
        <p:nvSpPr>
          <p:cNvPr id="52229" name="Slide Number Placeholder 5">
            <a:extLst>
              <a:ext uri="{FF2B5EF4-FFF2-40B4-BE49-F238E27FC236}">
                <a16:creationId xmlns:a16="http://schemas.microsoft.com/office/drawing/2014/main" id="{FC1D2E07-4088-EC49-925B-DE620EE2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187C9F-3ED8-714D-B0D0-C864C7FB6640}" type="slidenum">
              <a:rPr lang="en-US" altLang="en-US" sz="1200">
                <a:solidFill>
                  <a:srgbClr val="3F3F3F"/>
                </a:solidFill>
              </a:rPr>
              <a:pPr/>
              <a:t>15</a:t>
            </a:fld>
            <a:endParaRPr lang="en-US" altLang="en-US" sz="1200">
              <a:solidFill>
                <a:srgbClr val="3F3F3F"/>
              </a:solidFill>
            </a:endParaRPr>
          </a:p>
        </p:txBody>
      </p:sp>
      <p:pic>
        <p:nvPicPr>
          <p:cNvPr id="52230" name="Picture 2">
            <a:extLst>
              <a:ext uri="{FF2B5EF4-FFF2-40B4-BE49-F238E27FC236}">
                <a16:creationId xmlns:a16="http://schemas.microsoft.com/office/drawing/2014/main" id="{90BD8463-2D59-C947-9A09-60EB30FFAA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1828801"/>
            <a:ext cx="5086350" cy="3916363"/>
          </a:xfrm>
          <a:noFill/>
        </p:spPr>
      </p:pic>
    </p:spTree>
    <p:extLst>
      <p:ext uri="{BB962C8B-B14F-4D97-AF65-F5344CB8AC3E}">
        <p14:creationId xmlns:p14="http://schemas.microsoft.com/office/powerpoint/2010/main" val="255646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not alcohol…..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375" b="12375"/>
          <a:stretch>
            <a:fillRect/>
          </a:stretch>
        </p:blipFill>
        <p:spPr>
          <a:xfrm>
            <a:off x="1524001" y="1219689"/>
            <a:ext cx="9111524" cy="558408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B4C59D-BA41-294E-86D6-717FA317F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4:Coagulation abnormalities in cirrhosis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27BF34-88B4-E845-9D5A-22FDC2D34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522F7-49B4-1246-92D8-97489D92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74ACD-B89C-8449-AAAB-1CBD02DE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6672-88A0-6A4C-A765-056BE395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6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new about coagulation in liver disease?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Coagulopathic</a:t>
            </a:r>
            <a:r>
              <a:rPr lang="en-US" dirty="0"/>
              <a:t>?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Parallel balance between </a:t>
            </a:r>
          </a:p>
          <a:p>
            <a:pPr marL="118872" indent="0">
              <a:buNone/>
            </a:pPr>
            <a:r>
              <a:rPr lang="en-US" dirty="0"/>
              <a:t>    </a:t>
            </a:r>
            <a:r>
              <a:rPr lang="en-US" dirty="0" err="1"/>
              <a:t>procoagulant</a:t>
            </a:r>
            <a:endParaRPr lang="en-US" dirty="0"/>
          </a:p>
          <a:p>
            <a:pPr marL="118872" indent="0">
              <a:buNone/>
            </a:pPr>
            <a:r>
              <a:rPr lang="en-US" dirty="0"/>
              <a:t>    and anticoagulant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Delicate balance ..tips towards </a:t>
            </a:r>
          </a:p>
          <a:p>
            <a:pPr marL="118872" indent="0">
              <a:buNone/>
            </a:pPr>
            <a:r>
              <a:rPr lang="en-US" dirty="0"/>
              <a:t>Bleeding or thrombosis.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749" r="-1861"/>
          <a:stretch/>
        </p:blipFill>
        <p:spPr>
          <a:xfrm>
            <a:off x="7164061" y="1775191"/>
            <a:ext cx="3266872" cy="371391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balance in liver disease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161"/>
          <a:stretch/>
        </p:blipFill>
        <p:spPr>
          <a:xfrm>
            <a:off x="1524000" y="1476423"/>
            <a:ext cx="5503334" cy="538157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0" y="1408176"/>
            <a:ext cx="5080000" cy="544982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8906-756B-5140-8721-3055D692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5B20-8077-7747-B0A0-79B188AF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54 year old male habituated to alcohol for the last  15 years presents to the hospital emergency with lower abdominal pain and irreducible swelling in the inguinal region since 2 days.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examination he is conscious, oriented, afebrile, mildly icteric, has bilateral pedal edema, mild ascites and wasting of upper trunk. He has been told about his liver disease  5 years ago during routine health check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6284A-3FF1-E645-8277-63628137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32" y="2037333"/>
            <a:ext cx="4169777" cy="3127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3250DA-BDF8-4446-A01B-24D3798F761A}"/>
              </a:ext>
            </a:extLst>
          </p:cNvPr>
          <p:cNvSpPr/>
          <p:nvPr/>
        </p:nvSpPr>
        <p:spPr>
          <a:xfrm rot="6275074">
            <a:off x="5501778" y="2392539"/>
            <a:ext cx="210484" cy="1250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C2E529-9DF0-6545-8C53-0A55A325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071690-AA0C-4149-A6BA-0FCB6FFD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76466F-6570-6140-9DD9-E8C51809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5CD70-03CE-B444-B905-64FCB44BE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163" y="171450"/>
            <a:ext cx="9367837" cy="343058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 5:Cirrhotic  presenting with irreducible /obstructed hernia for repair? Anesthetic concerns</a:t>
            </a:r>
            <a:br>
              <a:rPr lang="en-IN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AE95D2-3EB9-1740-820D-25CEAAA39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4C0BB-AD04-D64C-97C7-B0B0387E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0CBF1-BF66-2F4E-B2B3-1C6AE090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409B-CCF4-BD4E-BF0C-1A7E0F32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0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C481-D8D8-9249-BC97-7DBE9565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F59D-FBAC-B144-9E37-3AD01CAC1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Emergency: Obstruction full stomach.</a:t>
            </a:r>
          </a:p>
          <a:p>
            <a:r>
              <a:rPr lang="en-US" dirty="0"/>
              <a:t>Grading of cirrhosis: Multisystemic manifestations</a:t>
            </a:r>
          </a:p>
          <a:p>
            <a:r>
              <a:rPr lang="en-US" dirty="0"/>
              <a:t>Viability of bowel and extent of surgery</a:t>
            </a:r>
          </a:p>
          <a:p>
            <a:r>
              <a:rPr lang="en-US" dirty="0"/>
              <a:t>Coagulopathy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FA2C-BB89-0D4B-BD60-625751D9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A23E1-1C6A-BD41-94B6-A0E0E89C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C753B-25BA-8446-B4B0-0C0EF943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94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B1BBB0-D3B1-6D49-A350-2AA0068F8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13" y="228600"/>
            <a:ext cx="9539287" cy="3281363"/>
          </a:xfrm>
        </p:spPr>
        <p:txBody>
          <a:bodyPr>
            <a:normAutofit fontScale="90000"/>
          </a:bodyPr>
          <a:lstStyle/>
          <a:p>
            <a:r>
              <a:rPr lang="en-US" dirty="0"/>
              <a:t>Q 6:What are the electrolyte abnormalities in cirrhosis? Why do they occur?</a:t>
            </a:r>
            <a:br>
              <a:rPr lang="en-IN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8A785D-F5F9-E847-8EC8-5F859E076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44A64-0BE5-004E-B10B-5EEDC8CE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968FD-8D39-A54A-92C1-FEFFEDA9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C95C-5500-7943-A1F9-FB5266B7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60EE-2EC0-724C-B188-6ED14874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Electrolyte abnormalities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B996-005E-7845-BE72-218364570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Hyponatremia most common. ECF volume increases, treatment is by fluid restriction. Tolvaptan for resistant cases.</a:t>
            </a:r>
          </a:p>
          <a:p>
            <a:r>
              <a:rPr lang="en-US" dirty="0"/>
              <a:t>Hyperkalemia/ hypokalemia</a:t>
            </a:r>
          </a:p>
          <a:p>
            <a:r>
              <a:rPr lang="en-US" dirty="0"/>
              <a:t>Hypomagnesemia</a:t>
            </a:r>
          </a:p>
          <a:p>
            <a:r>
              <a:rPr lang="en-US" dirty="0"/>
              <a:t>Hypophosphatemia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46AE-08A4-3445-86AE-2B8B02A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80A54-ED1D-A441-A249-49FE8EF1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925B2-4F6D-D44B-BE48-17A3862C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6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AC8FB-3AE3-0442-ADE8-052C4044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7:Describe cardiovascular and respiratory changes in cirrhosis?</a:t>
            </a:r>
            <a:br>
              <a:rPr lang="en-IN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AFD64-318B-9440-9C4D-E9FA4517A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D0AB0-F400-E540-96E3-0D4CAE2E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872F4-2317-E74D-9328-3F57CDBD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67459-C93F-1045-8979-4A6AD1FE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6F4E00-FFA0-9245-BF99-80AD1B0C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47EE5-DC22-2E4A-B6B8-730D42E61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SVR, increased circulatory volume</a:t>
            </a:r>
          </a:p>
          <a:p>
            <a:r>
              <a:rPr lang="en-US" dirty="0"/>
              <a:t>Hyperdynamic circulatory state.</a:t>
            </a:r>
          </a:p>
          <a:p>
            <a:r>
              <a:rPr lang="en-US" dirty="0"/>
              <a:t>LVOTO obstruction with high rates</a:t>
            </a:r>
          </a:p>
          <a:p>
            <a:r>
              <a:rPr lang="en-US" dirty="0"/>
              <a:t>Cirrhotic CMP</a:t>
            </a:r>
          </a:p>
          <a:p>
            <a:r>
              <a:rPr lang="en-US" dirty="0"/>
              <a:t>Decreased chronotropic response</a:t>
            </a:r>
          </a:p>
          <a:p>
            <a:r>
              <a:rPr lang="en-US" dirty="0"/>
              <a:t>Increase RVSP from volume overload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8C699-7403-3A4E-9AF7-AE4B0E16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037C3-B0E0-C543-AFA5-8D4E9736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3936-D5D7-3240-8407-DFC29A94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2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298C-9FA3-734A-931A-CFB5DDF0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13A91-4D56-614A-BA02-4AE37E4A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Restrictive lung defect from ascites.</a:t>
            </a:r>
          </a:p>
          <a:p>
            <a:r>
              <a:rPr lang="en-US" dirty="0"/>
              <a:t>Pleural effusion</a:t>
            </a:r>
          </a:p>
          <a:p>
            <a:endParaRPr lang="en-US" dirty="0"/>
          </a:p>
          <a:p>
            <a:r>
              <a:rPr lang="en-US" dirty="0"/>
              <a:t>Hepatopulmonary syndrome</a:t>
            </a:r>
          </a:p>
          <a:p>
            <a:endParaRPr lang="en-US" dirty="0"/>
          </a:p>
          <a:p>
            <a:r>
              <a:rPr lang="en-US" dirty="0" err="1"/>
              <a:t>Portopulmonary</a:t>
            </a:r>
            <a:r>
              <a:rPr lang="en-US" dirty="0"/>
              <a:t>  hypertension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C6403-E439-2C48-BD48-009C1918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1BBD8-1800-0C40-8D5F-5314DC349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5F64-A93E-CB40-A2DB-91820858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8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13E66C-19C3-5145-8392-4A12A7732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77313" cy="4349750"/>
          </a:xfrm>
        </p:spPr>
        <p:txBody>
          <a:bodyPr>
            <a:normAutofit/>
          </a:bodyPr>
          <a:lstStyle/>
          <a:p>
            <a:r>
              <a:rPr lang="en-US" dirty="0"/>
              <a:t>Q 8:What are the pros and cons of general versus regional </a:t>
            </a:r>
            <a:r>
              <a:rPr lang="en-US" dirty="0" err="1"/>
              <a:t>anaesthesia</a:t>
            </a:r>
            <a:r>
              <a:rPr lang="en-US" dirty="0"/>
              <a:t>? What would you choose?</a:t>
            </a:r>
            <a:br>
              <a:rPr lang="en-IN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E6A804-A8C5-334B-B36B-6AD31ABCD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0A76E-E99C-0143-B7FD-DFC3C517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9A539-7EC0-964F-ACCC-2E46F4E6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03540-FD69-6B4C-B3B6-E72E23D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4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473D-C918-4041-99C7-29693CF5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between GA and 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AC75-A593-EE48-916E-3B5C715F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 depends upon the extent of liver disease</a:t>
            </a:r>
          </a:p>
          <a:p>
            <a:r>
              <a:rPr lang="en-US" dirty="0"/>
              <a:t>Regional can be an option for Child A and some cases of Child B</a:t>
            </a:r>
          </a:p>
          <a:p>
            <a:endParaRPr lang="en-US" dirty="0"/>
          </a:p>
          <a:p>
            <a:r>
              <a:rPr lang="en-US" dirty="0"/>
              <a:t>Most Child B and C are unfit for regional </a:t>
            </a:r>
            <a:r>
              <a:rPr lang="en-US" dirty="0" err="1"/>
              <a:t>anaesthesia</a:t>
            </a:r>
            <a:endParaRPr lang="en-US" dirty="0"/>
          </a:p>
          <a:p>
            <a:r>
              <a:rPr lang="en-US" dirty="0"/>
              <a:t>Regional when feasible will avoid the effects of GA on multiple systems.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29D1F-B0DB-6B4E-8B1E-217BC5B9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0D417-56FF-5448-A0B1-683A5282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5405-146B-3440-8295-55884B47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9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0E8F1-6DF9-1C4D-902C-18B0F5E5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CDDC9-F53E-C944-8F32-8B433670B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administered GA and secured the airway. </a:t>
            </a:r>
          </a:p>
          <a:p>
            <a:endParaRPr lang="en-US" dirty="0"/>
          </a:p>
          <a:p>
            <a:r>
              <a:rPr lang="en-US" dirty="0"/>
              <a:t>The surgeon finds a small segment of gangrenous bowel that he decides to resect and complete anastomosis. </a:t>
            </a:r>
          </a:p>
          <a:p>
            <a:endParaRPr lang="en-US" dirty="0"/>
          </a:p>
          <a:p>
            <a:r>
              <a:rPr lang="en-US" dirty="0"/>
              <a:t>You notice that there is a gradual decrease in BP and that the urine output is steadily falling. </a:t>
            </a:r>
          </a:p>
          <a:p>
            <a:r>
              <a:rPr lang="en-US" dirty="0"/>
              <a:t>What are your concerns and how should you treat?</a:t>
            </a:r>
            <a:br>
              <a:rPr lang="en-IN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E8C17-3B75-F241-AB5E-F5867A95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D105E-C71A-A840-9AA7-CBB12DDF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4AAFA-D335-6642-8610-D25D8EAC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6764F-19B2-1D4E-99CF-58F05A65B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 1:What is cirrhosis?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2E02C5-9CF0-8E41-8951-7FE0BFD88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3C408-CFAA-F34F-957F-AB4E1AE4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D595A-9C5B-2B4A-8401-D82F8870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641E-3D9A-2049-9071-C18830B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8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006F-F6BD-C449-8C4E-E6C9A4A7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Hypotension and </a:t>
            </a:r>
            <a:r>
              <a:rPr lang="en-US" dirty="0" err="1"/>
              <a:t>Oligura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456B-3C34-BC42-921B-6FA27C65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Hepatorenal Syndrome </a:t>
            </a:r>
          </a:p>
          <a:p>
            <a:r>
              <a:rPr lang="en-US" dirty="0"/>
              <a:t>Splanchnic vasodilatation and renal  ischemia    </a:t>
            </a:r>
          </a:p>
          <a:p>
            <a:endParaRPr lang="en-US" dirty="0"/>
          </a:p>
          <a:p>
            <a:r>
              <a:rPr lang="en-US" dirty="0"/>
              <a:t>Treated with albumin and </a:t>
            </a:r>
            <a:r>
              <a:rPr lang="en-US" dirty="0" err="1"/>
              <a:t>terlipressin</a:t>
            </a:r>
            <a:r>
              <a:rPr lang="en-US" dirty="0"/>
              <a:t>      ‘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02153-DEB2-C040-8B30-142AD671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7BE7-E45A-BB41-9BAB-263A763A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2901-2579-424C-8DD3-4E936DDC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HRS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5C3C43D-2E28-4D35-8426-75FC40DCB96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4905" y="1600200"/>
            <a:ext cx="723714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747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B5C441-613E-7F47-9F17-0FEF835F5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8" y="228600"/>
            <a:ext cx="9396412" cy="3281363"/>
          </a:xfrm>
        </p:spPr>
        <p:txBody>
          <a:bodyPr>
            <a:normAutofit fontScale="90000"/>
          </a:bodyPr>
          <a:lstStyle/>
          <a:p>
            <a:r>
              <a:rPr lang="en-US" dirty="0"/>
              <a:t>Q 10:What is the inhalational agent of choice? Why? What is HABR?</a:t>
            </a:r>
            <a:br>
              <a:rPr lang="en-IN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68F6D8-2ACD-AB4B-AC35-C99FFAD89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D7B3C-6EC3-CA4C-ACCD-C5EE62A2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02889-3C6C-0148-A1A7-5F2C4DB9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4939-1AC1-B948-B12F-B74FF163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4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C0B2-70D0-0F4E-A083-C22278BC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Inhalational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606A-FA17-5F47-AEF1-451288FB1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Desflurane, </a:t>
            </a:r>
            <a:r>
              <a:rPr lang="en-US" dirty="0" err="1"/>
              <a:t>Sevo</a:t>
            </a:r>
            <a:r>
              <a:rPr lang="en-US" dirty="0"/>
              <a:t> </a:t>
            </a:r>
            <a:r>
              <a:rPr lang="en-US" dirty="0" err="1"/>
              <a:t>flurane</a:t>
            </a:r>
            <a:r>
              <a:rPr lang="en-US" dirty="0"/>
              <a:t> and Isoflurane </a:t>
            </a:r>
            <a:r>
              <a:rPr lang="en-US" dirty="0" err="1"/>
              <a:t>caiprocal</a:t>
            </a:r>
            <a:r>
              <a:rPr lang="en-US" dirty="0"/>
              <a:t> n be used in decreasing order of safety.</a:t>
            </a:r>
          </a:p>
          <a:p>
            <a:r>
              <a:rPr lang="en-US" dirty="0"/>
              <a:t>Recent reports suggest a decrease in dose for des and isoflurane in liver patients.</a:t>
            </a:r>
          </a:p>
          <a:p>
            <a:endParaRPr lang="en-US" dirty="0"/>
          </a:p>
          <a:p>
            <a:r>
              <a:rPr lang="en-US" dirty="0"/>
              <a:t>HABR: </a:t>
            </a:r>
            <a:r>
              <a:rPr lang="en-US" dirty="0" err="1"/>
              <a:t>Semireciprocal</a:t>
            </a:r>
            <a:r>
              <a:rPr lang="en-US" dirty="0"/>
              <a:t> relationship of blood flow between the hepatic artery and the portal vein mediated by adenosine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3617-BCB3-6E44-A7E9-EC5C5A4D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1D60-A092-2740-BF47-4BC01C31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F4B1A-4451-F94F-B47A-E104DEB7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1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7FC506-D9F0-3B42-AFF6-1334EFAAA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025"/>
            <a:ext cx="9144000" cy="3309938"/>
          </a:xfrm>
        </p:spPr>
        <p:txBody>
          <a:bodyPr>
            <a:normAutofit fontScale="90000"/>
          </a:bodyPr>
          <a:lstStyle/>
          <a:p>
            <a:r>
              <a:rPr lang="en-US" dirty="0"/>
              <a:t>Q 11: What are the optimal choices of induction agent and narcotic in a cirrhotic patient?</a:t>
            </a:r>
            <a:br>
              <a:rPr lang="en-IN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8BFF88-B683-5F43-B4A0-F259ECBA8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73646-7AEC-814F-9008-7503DD87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44031-B555-EB48-A8E2-96321FEF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FB990-E0AF-494A-8CA5-035996CD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5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2301-9D54-384E-AD93-CD59021B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93F4-395C-D24B-815C-55BBD16D6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Propofol is an ideal agent with short duration and minimal redistribution.</a:t>
            </a:r>
          </a:p>
          <a:p>
            <a:r>
              <a:rPr lang="en-US" dirty="0"/>
              <a:t>Fall in MAP can reduce the hepatic blood flow.</a:t>
            </a:r>
          </a:p>
          <a:p>
            <a:endParaRPr lang="en-US" dirty="0"/>
          </a:p>
          <a:p>
            <a:r>
              <a:rPr lang="en-US" dirty="0"/>
              <a:t>Fentanyl and </a:t>
            </a:r>
            <a:r>
              <a:rPr lang="en-US" dirty="0" err="1"/>
              <a:t>remifentanyl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C1AF-F274-F448-B2E9-2916C59A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E625-2D8A-1442-91B6-06306DC8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AC88-AA71-C742-BF42-046546E0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35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dirty="0"/>
              <a:t>Hypotension &amp; Ischemic Hepatitis</a:t>
            </a:r>
            <a:endParaRPr lang="en-IN" dirty="0"/>
          </a:p>
        </p:txBody>
      </p:sp>
      <p:pic>
        <p:nvPicPr>
          <p:cNvPr id="4099" name="Picture 5" descr="liver lobule diagram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2492" y="1417320"/>
            <a:ext cx="4036446" cy="5149738"/>
          </a:xfrm>
        </p:spPr>
      </p:pic>
      <p:pic>
        <p:nvPicPr>
          <p:cNvPr id="4100" name="Picture 4" descr="liver simple acinus"/>
          <p:cNvPicPr>
            <a:picLocks noGrp="1" noChangeArrowheads="1"/>
          </p:cNvPicPr>
          <p:nvPr>
            <p:ph sz="half" idx="2"/>
          </p:nvPr>
        </p:nvPicPr>
        <p:blipFill>
          <a:blip r:embed="rId3"/>
          <a:srcRect t="1166" b="1166"/>
          <a:stretch>
            <a:fillRect/>
          </a:stretch>
        </p:blipFill>
        <p:spPr>
          <a:xfrm>
            <a:off x="6738938" y="1403462"/>
            <a:ext cx="3718750" cy="514973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/>
          </p:cNvSpPr>
          <p:nvPr/>
        </p:nvSpPr>
        <p:spPr>
          <a:xfrm>
            <a:off x="1676400" y="1600200"/>
            <a:ext cx="3505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000" b="1" dirty="0">
                <a:solidFill>
                  <a:schemeClr val="tx1"/>
                </a:solidFill>
              </a:rPr>
              <a:t>3 zones of </a:t>
            </a:r>
            <a:r>
              <a:rPr lang="en-US" sz="2000" b="1" dirty="0" err="1">
                <a:solidFill>
                  <a:schemeClr val="tx1"/>
                </a:solidFill>
              </a:rPr>
              <a:t>hepatocytes</a:t>
            </a:r>
            <a:r>
              <a:rPr lang="en-US" sz="2000" b="1" dirty="0">
                <a:solidFill>
                  <a:schemeClr val="tx1"/>
                </a:solidFill>
              </a:rPr>
              <a:t> based on Concentration gradients of oxygen and solutes occur along the sinusoidal spaces.</a:t>
            </a:r>
          </a:p>
        </p:txBody>
      </p:sp>
      <p:sp>
        <p:nvSpPr>
          <p:cNvPr id="17" name="Oval 16"/>
          <p:cNvSpPr/>
          <p:nvPr/>
        </p:nvSpPr>
        <p:spPr>
          <a:xfrm>
            <a:off x="4191000" y="5410200"/>
            <a:ext cx="381000" cy="381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4419600"/>
            <a:ext cx="609600" cy="838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4648200"/>
            <a:ext cx="152400" cy="228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33600" y="4953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0" y="46482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81200" y="6019800"/>
            <a:ext cx="609600" cy="838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62200" y="6248400"/>
            <a:ext cx="152400" cy="228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57400" y="6172200"/>
            <a:ext cx="228600" cy="228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33600" y="647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828801" y="5638801"/>
            <a:ext cx="762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8" idx="6"/>
            <a:endCxn id="22" idx="6"/>
          </p:cNvCxnSpPr>
          <p:nvPr/>
        </p:nvCxnSpPr>
        <p:spPr>
          <a:xfrm>
            <a:off x="2514600" y="4838700"/>
            <a:ext cx="76200" cy="1600200"/>
          </a:xfrm>
          <a:prstGeom prst="curvedConnector3">
            <a:avLst>
              <a:gd name="adj1" fmla="val 5263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>
            <a:off x="2514600" y="4800600"/>
            <a:ext cx="76200" cy="1600200"/>
          </a:xfrm>
          <a:prstGeom prst="curvedConnector3">
            <a:avLst>
              <a:gd name="adj1" fmla="val 23980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8" idx="6"/>
            <a:endCxn id="22" idx="6"/>
          </p:cNvCxnSpPr>
          <p:nvPr/>
        </p:nvCxnSpPr>
        <p:spPr>
          <a:xfrm>
            <a:off x="2514600" y="4838700"/>
            <a:ext cx="76200" cy="1600200"/>
          </a:xfrm>
          <a:prstGeom prst="curvedConnector3">
            <a:avLst>
              <a:gd name="adj1" fmla="val 13889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5497513"/>
            <a:ext cx="245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65463" y="5497513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II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84575" y="5497513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III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38601" y="5802313"/>
            <a:ext cx="1304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Central vein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62201" y="4278313"/>
            <a:ext cx="123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Portal triad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657475" y="5192713"/>
            <a:ext cx="818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ZONES</a:t>
            </a:r>
          </a:p>
        </p:txBody>
      </p:sp>
      <p:sp>
        <p:nvSpPr>
          <p:cNvPr id="16426" name="TextBox 35"/>
          <p:cNvSpPr txBox="1">
            <a:spLocks noChangeArrowheads="1"/>
          </p:cNvSpPr>
          <p:nvPr/>
        </p:nvSpPr>
        <p:spPr bwMode="auto">
          <a:xfrm>
            <a:off x="2057401" y="685801"/>
            <a:ext cx="624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Calibri" pitchFamily="34" charset="0"/>
              </a:rPr>
              <a:t>ZONALITY(zonal relationship</a:t>
            </a:r>
            <a:r>
              <a:rPr lang="en-US" sz="2400" u="sng">
                <a:latin typeface="Calibri" pitchFamily="34" charset="0"/>
              </a:rPr>
              <a:t> )</a:t>
            </a:r>
            <a:r>
              <a:rPr lang="en-US" sz="2400" b="1" u="sng">
                <a:latin typeface="Calibri" pitchFamily="34" charset="0"/>
              </a:rPr>
              <a:t> IN LIVER LOBULE </a:t>
            </a:r>
          </a:p>
        </p:txBody>
      </p:sp>
      <p:pic>
        <p:nvPicPr>
          <p:cNvPr id="164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4" y="1371600"/>
            <a:ext cx="4624387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8" name="TextBox 37"/>
          <p:cNvSpPr txBox="1">
            <a:spLocks noChangeArrowheads="1"/>
          </p:cNvSpPr>
          <p:nvPr/>
        </p:nvSpPr>
        <p:spPr bwMode="auto">
          <a:xfrm>
            <a:off x="7035801" y="1219201"/>
            <a:ext cx="90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Liver lobule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001000" y="13716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67400" y="1371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699A7-C717-DD4C-9904-D919317D4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12: What is the most appropriate IV fluid to be used?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9148F3-AE79-484E-993D-388057941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B089B-0041-1B48-953D-C3B47001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82A9E-64FF-1A4A-A6A7-C22E1642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D91F-1057-364D-B3B3-BC663DDC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08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Fluids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0806" y="332601"/>
            <a:ext cx="8711455" cy="61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A13192-B762-4073-8C2C-EF98C698D28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0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259C7-8EA8-6D47-A146-6325C0EB1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2: How do we grade and classify Cirrhosis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D35DAC-BC27-6448-A000-A209C6881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CCDB8-35F4-014F-B66E-A51B292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FA12B-FF0A-3447-9D4B-016EBF34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EB7F9-4F08-D849-BC60-F4791CA1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1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5268" y="605686"/>
            <a:ext cx="7943132" cy="573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7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815FF-168A-1F46-A62E-BB833D26B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588" y="271463"/>
            <a:ext cx="9396412" cy="32385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 13:What are the indications for albumin in a patient with cirrhosis?</a:t>
            </a:r>
            <a:br>
              <a:rPr lang="en-IN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129213-B89B-7D43-A10F-D9BFA0A35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C0E93-D8A8-F648-AF31-E74C4179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36F69-B35D-3140-B919-CF343639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F3FB-4E4A-A942-A407-FE8211B7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4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54EA-1CF2-DB4E-B1C4-3467BAD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Albumin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BC74-0213-324B-9872-C68B5B96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volume paracentesis.</a:t>
            </a:r>
          </a:p>
          <a:p>
            <a:endParaRPr lang="en-US" dirty="0"/>
          </a:p>
          <a:p>
            <a:r>
              <a:rPr lang="en-US" dirty="0"/>
              <a:t>Treatment of hepatorenal syndrome.</a:t>
            </a:r>
          </a:p>
          <a:p>
            <a:endParaRPr lang="en-US" dirty="0"/>
          </a:p>
          <a:p>
            <a:r>
              <a:rPr lang="en-US" dirty="0"/>
              <a:t>Correction of hypovolemia</a:t>
            </a:r>
          </a:p>
          <a:p>
            <a:endParaRPr lang="en-US" dirty="0"/>
          </a:p>
          <a:p>
            <a:r>
              <a:rPr lang="en-US" dirty="0"/>
              <a:t>Surgery.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B88E-EB4C-C642-A73B-3ACBB999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7C685-11A0-6C48-A217-FA5DD3C1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C022-A5BC-1041-995A-47BF0539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6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76CBDF-2C4D-844C-A039-33DA15151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13:What are the analgesic options in inguinal hernia repair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940A5B-2D9F-1243-81C2-23787FA94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036CF-7F02-1D44-B81B-51BB8B29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19B66-8946-5445-91FA-8B2071DE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8D835-FB5E-9246-ABA0-F84C02C1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3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8336-24C0-0949-AD61-B8B892E4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Anlagesia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7C5-4849-624E-9F3D-3E6D958C1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Multimodal analgesia, PCM with </a:t>
            </a:r>
            <a:r>
              <a:rPr lang="en-US" dirty="0" err="1"/>
              <a:t>opiod</a:t>
            </a:r>
            <a:r>
              <a:rPr lang="en-US" dirty="0"/>
              <a:t>, local infiltration</a:t>
            </a:r>
          </a:p>
          <a:p>
            <a:endParaRPr lang="en-US" dirty="0"/>
          </a:p>
          <a:p>
            <a:r>
              <a:rPr lang="en-US" dirty="0"/>
              <a:t>III, IH nerve blocks, TAP </a:t>
            </a:r>
          </a:p>
          <a:p>
            <a:endParaRPr lang="en-US" dirty="0"/>
          </a:p>
          <a:p>
            <a:r>
              <a:rPr lang="en-US" dirty="0"/>
              <a:t>ESP blocks, Q </a:t>
            </a:r>
            <a:r>
              <a:rPr lang="en-US" dirty="0" err="1"/>
              <a:t>uadratus</a:t>
            </a:r>
            <a:r>
              <a:rPr lang="en-US" dirty="0"/>
              <a:t> Lumborum</a:t>
            </a:r>
          </a:p>
          <a:p>
            <a:endParaRPr lang="en-US" dirty="0"/>
          </a:p>
          <a:p>
            <a:r>
              <a:rPr lang="en-US" dirty="0"/>
              <a:t>Wound infiltration catheters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04F9-3774-E841-A295-749C2DC5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3D5A1-DBD1-0847-A292-009ADD2F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115E-2FCE-B742-89C4-5B86F4F0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6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874241-825A-FE45-BBC7-2143EA622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 postoperative concerns in a cirrhotic?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2AC646-1E99-EF42-B291-709A52121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9BD33-B1D1-CD46-A9F5-0B35191C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34CE5-01CA-EE42-BEE9-8F8D0E55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4CC32-76A3-F64F-BD0D-12874183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92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A50A-55D4-374B-A855-BB08683D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C2CF-24D2-CF47-935A-1A71916B5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Delayed </a:t>
            </a:r>
            <a:r>
              <a:rPr lang="en-US" dirty="0" err="1"/>
              <a:t>recoveryfrom</a:t>
            </a:r>
            <a:r>
              <a:rPr lang="en-US" dirty="0"/>
              <a:t> </a:t>
            </a:r>
            <a:r>
              <a:rPr lang="en-US" dirty="0" err="1"/>
              <a:t>anaesthesia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Hepatic encephalopathy</a:t>
            </a:r>
          </a:p>
          <a:p>
            <a:endParaRPr lang="en-US" dirty="0"/>
          </a:p>
          <a:p>
            <a:r>
              <a:rPr lang="en-US" dirty="0"/>
              <a:t>Bleeding</a:t>
            </a:r>
          </a:p>
          <a:p>
            <a:r>
              <a:rPr lang="en-US" dirty="0"/>
              <a:t>MODS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2F401-36EE-BC48-9546-CED638C4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DD9D-0FFF-5045-8139-399C4FDE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C9C6A-2971-6348-B478-F3538250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676-5E91-3141-B01B-EAC6BB8759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noFill/>
          <a:ln/>
        </p:spPr>
        <p:txBody>
          <a:bodyPr rtlCol="0" anchor="ctr"/>
          <a:lstStyle/>
          <a:p>
            <a:pPr>
              <a:defRPr/>
            </a:pPr>
            <a:fld id="{1C462720-7D63-46F4-9B52-C459DBEDC5AA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defRPr/>
              </a:pPr>
              <a:t>47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>
          <a:xfrm>
            <a:off x="2362200" y="228600"/>
            <a:ext cx="7772400" cy="1066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Times New Roman" pitchFamily="18" charset="0"/>
              </a:rPr>
              <a:t>Modified Parson’s-Smith scale of HE</a:t>
            </a:r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/>
        </p:nvGraphicFramePr>
        <p:xfrm>
          <a:off x="1905000" y="1143000"/>
          <a:ext cx="8305800" cy="4890674"/>
        </p:xfrm>
        <a:graphic>
          <a:graphicData uri="http://schemas.openxmlformats.org/drawingml/2006/table">
            <a:tbl>
              <a:tblPr/>
              <a:tblGrid>
                <a:gridCol w="1308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Stage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Clinical Features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Neurological signs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GCS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O / sub clinical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Normal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Only seen on neuro psychiatry 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Trivial lack of awareness, shortened attention span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Tremor,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apraxia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, in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cordination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E1E1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Lethargy, disorientation &amp; personality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Asterixis, ataxia, dysarthria.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9E1E1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11-14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Confusion, somnolence to semi stupor, responsive to stimuli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Asterixis, ataxia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Coma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Decerebration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E1E10"/>
                          </a:solidFill>
                          <a:effectLst/>
                          <a:latin typeface="Arial" pitchFamily="34" charset="0"/>
                        </a:rPr>
                        <a:t>&lt;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Slide Number Placeholder 5"/>
          <p:cNvSpPr txBox="1">
            <a:spLocks/>
          </p:cNvSpPr>
          <p:nvPr/>
        </p:nvSpPr>
        <p:spPr>
          <a:xfrm>
            <a:off x="8229600" y="6508751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861CC693-2874-4A23-817A-5A1870CC1F12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78B27-E83A-9746-AC2D-5C53C0F9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BA333-2474-6344-BE1C-5EF56846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</p:spTree>
    <p:extLst>
      <p:ext uri="{BB962C8B-B14F-4D97-AF65-F5344CB8AC3E}">
        <p14:creationId xmlns:p14="http://schemas.microsoft.com/office/powerpoint/2010/main" val="2117345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Mechanisms of hepatic encephalopathy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5C3C43D-2E28-4D35-8426-75FC40DCB96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Ammonia detoxification does not occur.</a:t>
            </a:r>
          </a:p>
          <a:p>
            <a:r>
              <a:rPr lang="en-US" dirty="0"/>
              <a:t>Role of inhibitory neurotransmission through GABA</a:t>
            </a:r>
          </a:p>
          <a:p>
            <a:r>
              <a:rPr lang="en-US" dirty="0"/>
              <a:t>Hypotension by affecting </a:t>
            </a:r>
            <a:r>
              <a:rPr lang="en-US" dirty="0" err="1"/>
              <a:t>autoregulation</a:t>
            </a:r>
            <a:r>
              <a:rPr lang="en-US" dirty="0"/>
              <a:t> of cerebral blood flow.</a:t>
            </a:r>
          </a:p>
          <a:p>
            <a:r>
              <a:rPr lang="en-US" dirty="0"/>
              <a:t>Hypoxia &amp; release of inflammatory cytokines from necrotic hepatic tissue</a:t>
            </a:r>
          </a:p>
          <a:p>
            <a:r>
              <a:rPr lang="en-US" dirty="0"/>
              <a:t>Sedatives, </a:t>
            </a:r>
            <a:r>
              <a:rPr lang="en-US" dirty="0" err="1"/>
              <a:t>hypokalemia</a:t>
            </a:r>
            <a:r>
              <a:rPr lang="en-US" dirty="0"/>
              <a:t> &amp; </a:t>
            </a:r>
            <a:r>
              <a:rPr lang="en-US" dirty="0" err="1"/>
              <a:t>hyponatremia</a:t>
            </a:r>
            <a:r>
              <a:rPr lang="en-US" dirty="0"/>
              <a:t> can </a:t>
            </a:r>
            <a:r>
              <a:rPr lang="en-US" dirty="0" err="1"/>
              <a:t>ppt</a:t>
            </a:r>
            <a:r>
              <a:rPr lang="en-US" dirty="0"/>
              <a:t> encephalopathy</a:t>
            </a:r>
          </a:p>
        </p:txBody>
      </p:sp>
    </p:spTree>
    <p:extLst>
      <p:ext uri="{BB962C8B-B14F-4D97-AF65-F5344CB8AC3E}">
        <p14:creationId xmlns:p14="http://schemas.microsoft.com/office/powerpoint/2010/main" val="1966115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Paracetamol</a:t>
            </a:r>
            <a:r>
              <a:rPr lang="en-US" dirty="0"/>
              <a:t> &amp; </a:t>
            </a:r>
            <a:r>
              <a:rPr lang="en-US" dirty="0" err="1"/>
              <a:t>Hepatotoxicity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5C3C43D-2E28-4D35-8426-75FC40DCB96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The maximum safe dose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paracetamol</a:t>
            </a:r>
            <a:r>
              <a:rPr lang="en-US" dirty="0">
                <a:latin typeface="Arial" pitchFamily="34" charset="0"/>
                <a:cs typeface="Arial" pitchFamily="34" charset="0"/>
              </a:rPr>
              <a:t> for an adult is 4g/24 hours and in children 90mg/kg.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PCM is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metabolised</a:t>
            </a:r>
            <a:r>
              <a:rPr lang="en-US" dirty="0">
                <a:latin typeface="Arial" pitchFamily="34" charset="0"/>
                <a:cs typeface="Arial" pitchFamily="34" charset="0"/>
              </a:rPr>
              <a:t> to N acetyl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parabenzaquinoneimine</a:t>
            </a:r>
            <a:r>
              <a:rPr lang="en-US" dirty="0">
                <a:latin typeface="Arial" pitchFamily="34" charset="0"/>
                <a:cs typeface="Arial" pitchFamily="34" charset="0"/>
              </a:rPr>
              <a:t>(NAPQI) by glutathione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Ethanol abuse, malnutrition, drugs which induce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cytochrome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oxidase</a:t>
            </a:r>
            <a:r>
              <a:rPr lang="en-US" dirty="0">
                <a:latin typeface="Arial" pitchFamily="34" charset="0"/>
                <a:cs typeface="Arial" pitchFamily="34" charset="0"/>
              </a:rPr>
              <a:t> enhance toxicity</a:t>
            </a:r>
          </a:p>
        </p:txBody>
      </p:sp>
    </p:spTree>
    <p:extLst>
      <p:ext uri="{BB962C8B-B14F-4D97-AF65-F5344CB8AC3E}">
        <p14:creationId xmlns:p14="http://schemas.microsoft.com/office/powerpoint/2010/main" val="348790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Child-</a:t>
            </a:r>
            <a:r>
              <a:rPr lang="en-US" dirty="0" err="1"/>
              <a:t>Turcotte</a:t>
            </a:r>
            <a:r>
              <a:rPr lang="en-US" dirty="0"/>
              <a:t> Pugh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5C3C43D-2E28-4D35-8426-75FC40DCB9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-4167" b="-4167"/>
          <a:stretch>
            <a:fillRect/>
          </a:stretch>
        </p:blipFill>
        <p:spPr bwMode="auto">
          <a:xfrm>
            <a:off x="2057400" y="1145876"/>
            <a:ext cx="8153400" cy="487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01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CTP &amp; morbidity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5C3C43D-2E28-4D35-8426-75FC40DCB9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CTP class A   -10%</a:t>
            </a:r>
          </a:p>
          <a:p>
            <a:r>
              <a:rPr lang="en-US" dirty="0"/>
              <a:t>CTP class B  -  30%</a:t>
            </a:r>
          </a:p>
          <a:p>
            <a:r>
              <a:rPr lang="en-US" dirty="0"/>
              <a:t>CTP class C -   76%  mortality after surgery</a:t>
            </a:r>
          </a:p>
          <a:p>
            <a:endParaRPr lang="en-US" dirty="0"/>
          </a:p>
          <a:p>
            <a:r>
              <a:rPr lang="en-US" dirty="0"/>
              <a:t>Complications &amp; morbidity can vary from 10 – 30%</a:t>
            </a:r>
          </a:p>
        </p:txBody>
      </p:sp>
    </p:spTree>
    <p:extLst>
      <p:ext uri="{BB962C8B-B14F-4D97-AF65-F5344CB8AC3E}">
        <p14:creationId xmlns:p14="http://schemas.microsoft.com/office/powerpoint/2010/main" val="137648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MELD improvement, objective, includes creatinine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559" r="-355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MELD Scoring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5C3C43D-2E28-4D35-8426-75FC40DCB9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t="-2878" r="15885" b="1"/>
          <a:stretch/>
        </p:blipFill>
        <p:spPr bwMode="auto">
          <a:xfrm>
            <a:off x="1524002" y="1019921"/>
            <a:ext cx="9143999" cy="550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76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MELD Implications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/>
              <a:t>2/23/20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CBE PG CME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5C3C43D-2E28-4D35-8426-75FC40DCB9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Initially used to predict mortality after TIPS.</a:t>
            </a:r>
          </a:p>
          <a:p>
            <a:endParaRPr lang="en-US" dirty="0"/>
          </a:p>
          <a:p>
            <a:r>
              <a:rPr lang="en-US" dirty="0"/>
              <a:t>Used by UNOS for organ listing.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&lt; 8 can undergo elective surgery</a:t>
            </a:r>
          </a:p>
          <a:p>
            <a:r>
              <a:rPr lang="en-US" dirty="0"/>
              <a:t>For ever increase above 8, there is a 14% increase in mortality.</a:t>
            </a:r>
          </a:p>
          <a:p>
            <a:r>
              <a:rPr lang="en-US" dirty="0"/>
              <a:t>&gt; 15 elective surgery not recommended.</a:t>
            </a:r>
          </a:p>
        </p:txBody>
      </p:sp>
    </p:spTree>
    <p:extLst>
      <p:ext uri="{BB962C8B-B14F-4D97-AF65-F5344CB8AC3E}">
        <p14:creationId xmlns:p14="http://schemas.microsoft.com/office/powerpoint/2010/main" val="236572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1208</Words>
  <Application>Microsoft Macintosh PowerPoint</Application>
  <PresentationFormat>Widescreen</PresentationFormat>
  <Paragraphs>334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Cirrhotic patient for Emergent Obstructed Inguinal hernia repair</vt:lpstr>
      <vt:lpstr>Case Description</vt:lpstr>
      <vt:lpstr>Q 1:What is cirrhosis? </vt:lpstr>
      <vt:lpstr>Q 2: How do we grade and classify Cirrhosis</vt:lpstr>
      <vt:lpstr>Child-Turcotte Pugh</vt:lpstr>
      <vt:lpstr>CTP &amp; morbidity</vt:lpstr>
      <vt:lpstr>MELD improvement, objective, includes creatinine</vt:lpstr>
      <vt:lpstr>MELD Scoring</vt:lpstr>
      <vt:lpstr>MELD Implications</vt:lpstr>
      <vt:lpstr>Q 3:Pathophysiology of alcoholic cirrhosis</vt:lpstr>
      <vt:lpstr>Very common !</vt:lpstr>
      <vt:lpstr>Alcoholic Hepatitis</vt:lpstr>
      <vt:lpstr>Manifestations</vt:lpstr>
      <vt:lpstr>Alcohol &amp; hepatocyte Injury</vt:lpstr>
      <vt:lpstr>HPE in alcoholic hepatitis</vt:lpstr>
      <vt:lpstr>Its not alcohol…..</vt:lpstr>
      <vt:lpstr>Q 4:Coagulation abnormalities in cirrhosis</vt:lpstr>
      <vt:lpstr>What is new about coagulation in liver disease?</vt:lpstr>
      <vt:lpstr>The balance in liver disease</vt:lpstr>
      <vt:lpstr>     Q 5:Cirrhotic  presenting with irreducible /obstructed hernia for repair? Anesthetic concerns </vt:lpstr>
      <vt:lpstr>Anesthetic concerns</vt:lpstr>
      <vt:lpstr>Q 6:What are the electrolyte abnormalities in cirrhosis? Why do they occur? </vt:lpstr>
      <vt:lpstr>Electrolyte abnormalities</vt:lpstr>
      <vt:lpstr>Q 7:Describe cardiovascular and respiratory changes in cirrhosis? </vt:lpstr>
      <vt:lpstr>Cardiovascular</vt:lpstr>
      <vt:lpstr>Respiratory</vt:lpstr>
      <vt:lpstr>Q 8:What are the pros and cons of general versus regional anaesthesia? What would you choose? </vt:lpstr>
      <vt:lpstr>Choice between GA and RA</vt:lpstr>
      <vt:lpstr>Question 9</vt:lpstr>
      <vt:lpstr>Hypotension and Oligura</vt:lpstr>
      <vt:lpstr>Pathogenesis of HRS</vt:lpstr>
      <vt:lpstr>Q 10:What is the inhalational agent of choice? Why? What is HABR? </vt:lpstr>
      <vt:lpstr>Inhalational agent</vt:lpstr>
      <vt:lpstr>Q 11: What are the optimal choices of induction agent and narcotic in a cirrhotic patient? </vt:lpstr>
      <vt:lpstr>Induction Agent</vt:lpstr>
      <vt:lpstr>Hypotension &amp; Ischemic Hepatitis</vt:lpstr>
      <vt:lpstr>PowerPoint Presentation</vt:lpstr>
      <vt:lpstr>Q 12: What is the most appropriate IV fluid to be used?</vt:lpstr>
      <vt:lpstr>Types of Fluids</vt:lpstr>
      <vt:lpstr>A</vt:lpstr>
      <vt:lpstr>    Q 13:What are the indications for albumin in a patient with cirrhosis? </vt:lpstr>
      <vt:lpstr>Albumin</vt:lpstr>
      <vt:lpstr>Q 13:What are the analgesic options in inguinal hernia repair</vt:lpstr>
      <vt:lpstr>Anlagesia</vt:lpstr>
      <vt:lpstr>What are the postoperative concerns in a cirrhotic?</vt:lpstr>
      <vt:lpstr>Problems</vt:lpstr>
      <vt:lpstr>PowerPoint Presentation</vt:lpstr>
      <vt:lpstr>Mechanisms of hepatic encephalopathy</vt:lpstr>
      <vt:lpstr>Paracetamol &amp; Hepatotoxicity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2020-02-21T16:46:10Z</dcterms:created>
  <dcterms:modified xsi:type="dcterms:W3CDTF">2020-02-23T01:46:11Z</dcterms:modified>
</cp:coreProperties>
</file>